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2" r:id="rId2"/>
  </p:sldMasterIdLst>
  <p:notesMasterIdLst>
    <p:notesMasterId r:id="rId27"/>
  </p:notesMasterIdLst>
  <p:sldIdLst>
    <p:sldId id="315" r:id="rId3"/>
    <p:sldId id="310" r:id="rId4"/>
    <p:sldId id="256" r:id="rId5"/>
    <p:sldId id="265" r:id="rId6"/>
    <p:sldId id="317" r:id="rId7"/>
    <p:sldId id="319" r:id="rId8"/>
    <p:sldId id="320" r:id="rId9"/>
    <p:sldId id="326" r:id="rId10"/>
    <p:sldId id="321" r:id="rId11"/>
    <p:sldId id="322" r:id="rId12"/>
    <p:sldId id="327" r:id="rId13"/>
    <p:sldId id="262" r:id="rId14"/>
    <p:sldId id="324" r:id="rId15"/>
    <p:sldId id="314" r:id="rId16"/>
    <p:sldId id="264" r:id="rId17"/>
    <p:sldId id="268" r:id="rId18"/>
    <p:sldId id="311" r:id="rId19"/>
    <p:sldId id="294" r:id="rId20"/>
    <p:sldId id="328" r:id="rId21"/>
    <p:sldId id="303" r:id="rId22"/>
    <p:sldId id="304" r:id="rId23"/>
    <p:sldId id="313" r:id="rId24"/>
    <p:sldId id="309" r:id="rId25"/>
    <p:sldId id="325" r:id="rId26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456" autoAdjust="0"/>
    <p:restoredTop sz="94660"/>
  </p:normalViewPr>
  <p:slideViewPr>
    <p:cSldViewPr>
      <p:cViewPr varScale="1">
        <p:scale>
          <a:sx n="70" d="100"/>
          <a:sy n="70" d="100"/>
        </p:scale>
        <p:origin x="-114" y="-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t>4.10.2021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DEC-3EC0-40A1-9D8E-1AEAFA43B4C9}" type="datetime1">
              <a:rPr lang="tr-TR" smtClean="0"/>
              <a:t>4.10.2021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1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8C07-97EA-4BE5-BE45-99815D3AAA9A}" type="datetime1">
              <a:rPr lang="tr-TR" smtClean="0"/>
              <a:t>4.10.2021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688F-A6DF-44A2-A18F-F729C09A5FFD}" type="datetime1">
              <a:rPr lang="tr-TR" smtClean="0"/>
              <a:t>4.10.2021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24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08E1-4D4C-454A-80C0-04C61484E74D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4.10.2021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4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FB8-1694-49A1-A7CC-721CAC914D5E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4.10.2021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9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B830-2DCF-438B-80A1-5AF2DD8547E4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4.10.2021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FA0-8282-4864-A07D-142B6A9CB61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4.10.2021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6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D57B-5619-48FE-A78E-F532EBD2C73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4.10.2021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CC21-1874-4EF4-BDAD-AB41CFDAD61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4.10.2021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C37-9EBC-40B7-A89E-236A6FBABDA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4.10.2021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FEC4-80CB-4FD5-A318-12BCFECB82CF}" type="datetime1">
              <a:rPr lang="tr-TR" smtClean="0"/>
              <a:t>4.10.2021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787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E9E1-1080-4663-96BE-15BB856D1472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4.10.2021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5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396D-2590-43DE-8BA8-2759E3558056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4.10.2021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A3ED-124D-4DEC-8106-411D9386269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4.10.2021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6DA-75EC-4744-8060-518C7DF1209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4.10.2021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323-91EB-43B9-840E-CC39EEE62541}" type="datetime1">
              <a:rPr lang="tr-TR" smtClean="0"/>
              <a:t>4.10.2021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7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B585-6AE9-436E-836B-7CB9C3F29A49}" type="datetime1">
              <a:rPr lang="tr-TR" smtClean="0"/>
              <a:t>4.10.2021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F148-6971-4B6F-8851-6C076EF869F2}" type="datetime1">
              <a:rPr lang="tr-TR" smtClean="0"/>
              <a:t>4.10.2021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CDEF-278D-4F12-8A65-42EAFFD2A347}" type="datetime1">
              <a:rPr lang="tr-TR" smtClean="0"/>
              <a:t>4.10.2021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4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24D1-D119-481D-A7C6-C9E82E4570C9}" type="datetime1">
              <a:rPr lang="tr-TR" smtClean="0"/>
              <a:t>4.10.2021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A883-3578-4B40-8935-E05B54B7261B}" type="datetime1">
              <a:rPr lang="tr-TR" smtClean="0"/>
              <a:t>4.10.2021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6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C6E2-4727-4A7F-B002-896AA5263948}" type="datetime1">
              <a:rPr lang="tr-TR" smtClean="0"/>
              <a:t>4.10.2021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5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FB99-E324-43C7-9113-C93604CE3D66}" type="datetime1">
              <a:rPr lang="tr-TR" smtClean="0"/>
              <a:t>4.10.2021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1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8D881-5034-4F85-87DE-C8934E8EC93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4.10.2021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86" y="-812594"/>
            <a:ext cx="10297133" cy="549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639763"/>
            <a:ext cx="11430000" cy="642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331640" y="-4154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MOTİVASYON</a:t>
            </a:r>
            <a:endParaRPr lang="tr-TR" sz="4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Gülen Yüz 1"/>
          <p:cNvSpPr/>
          <p:nvPr/>
        </p:nvSpPr>
        <p:spPr>
          <a:xfrm>
            <a:off x="7884368" y="3579862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041184" y="3879350"/>
            <a:ext cx="1710471" cy="5526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Bahanelerden Kurtulmak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1" y="1306506"/>
            <a:ext cx="1858799" cy="2023065"/>
          </a:xfrm>
          <a:prstGeom prst="rect">
            <a:avLst/>
          </a:prstGeom>
        </p:spPr>
      </p:pic>
      <p:sp>
        <p:nvSpPr>
          <p:cNvPr id="13" name="Yuvarlatılmış Çapraz Köşeli Dikdörtgen 12"/>
          <p:cNvSpPr/>
          <p:nvPr/>
        </p:nvSpPr>
        <p:spPr>
          <a:xfrm>
            <a:off x="654268" y="3218462"/>
            <a:ext cx="1512168" cy="457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Ödül-Ceza</a:t>
            </a:r>
            <a:endParaRPr lang="tr-TR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28" y="2092889"/>
            <a:ext cx="2650404" cy="175334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302109" y="1707654"/>
            <a:ext cx="189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2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MIxv_1517906552_5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9622"/>
            <a:ext cx="7589163" cy="35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48351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Işık: Ellerinin olmamasını bahane etmedi, çalışarak ayakları ile mükemmel resimler yapmayı başardı.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82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motivasyon-ve-basari-icin-muhtesem-taktikler_780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735"/>
            <a:ext cx="9144000" cy="516023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0397" y="2929752"/>
            <a:ext cx="9131969" cy="2232248"/>
            <a:chOff x="-30397" y="2929752"/>
            <a:chExt cx="9131969" cy="2232248"/>
          </a:xfrm>
        </p:grpSpPr>
        <p:sp>
          <p:nvSpPr>
            <p:cNvPr id="3" name="Dikdörtgen 2"/>
            <p:cNvSpPr/>
            <p:nvPr/>
          </p:nvSpPr>
          <p:spPr>
            <a:xfrm>
              <a:off x="-30397" y="2929752"/>
              <a:ext cx="9131969" cy="2232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67271" y="3384156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Yeteri kadar nedeniniz varsa, her şeyi yapabilirsiniz. 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Jim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Rohn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2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Henry Ford Şirketini kurmadan önce 5 kere iflas etti.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KFC </a:t>
            </a:r>
            <a:r>
              <a:rPr lang="tr-TR" sz="2800" dirty="0" err="1" smtClean="0"/>
              <a:t>nin</a:t>
            </a:r>
            <a:r>
              <a:rPr lang="tr-TR" sz="2800" dirty="0" smtClean="0"/>
              <a:t> kurucusu özel tavuk tarifini kabul edecek bir </a:t>
            </a:r>
            <a:r>
              <a:rPr lang="tr-TR" sz="2800" dirty="0" err="1" smtClean="0"/>
              <a:t>restorant</a:t>
            </a:r>
            <a:r>
              <a:rPr lang="tr-TR" sz="2800" dirty="0" smtClean="0"/>
              <a:t> bulana kadar yüzlerce kez reddedildi.</a:t>
            </a:r>
          </a:p>
          <a:p>
            <a:endParaRPr lang="tr-TR" sz="2800" dirty="0" smtClean="0"/>
          </a:p>
          <a:p>
            <a:r>
              <a:rPr lang="tr-TR" sz="2800" dirty="0" smtClean="0"/>
              <a:t>Edison </a:t>
            </a:r>
            <a:r>
              <a:rPr lang="tr-TR" sz="2800" dirty="0" err="1" smtClean="0"/>
              <a:t>ampulu</a:t>
            </a:r>
            <a:r>
              <a:rPr lang="tr-TR" sz="2800" dirty="0" smtClean="0"/>
              <a:t> bulana dek 2000 defa deney yaptı.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Stephan </a:t>
            </a:r>
            <a:r>
              <a:rPr lang="tr-TR" sz="2800" dirty="0" err="1" smtClean="0"/>
              <a:t>King’in</a:t>
            </a:r>
            <a:r>
              <a:rPr lang="tr-TR" sz="2800" dirty="0" smtClean="0"/>
              <a:t> ilk eseri 30 kez geri çevrildi.</a:t>
            </a:r>
          </a:p>
          <a:p>
            <a:endParaRPr lang="tr-TR" dirty="0"/>
          </a:p>
        </p:txBody>
      </p:sp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53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9236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DENEMEYE DEVAM ET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95936" y="1947485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‘‘Hayatta ne istediğinize karar verin;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kalkın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başarana kadar asla vazgeçmeyin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   </a:t>
            </a:r>
            <a:r>
              <a:rPr lang="tr-T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Bill </a:t>
            </a:r>
            <a:r>
              <a:rPr lang="tr-TR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Porter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87799"/>
            <a:ext cx="3962944" cy="2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-36512" y="1635646"/>
            <a:ext cx="9180512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5496" y="889724"/>
            <a:ext cx="3312368" cy="40582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91880" y="1707654"/>
            <a:ext cx="5652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“</a:t>
            </a:r>
            <a:r>
              <a:rPr lang="tr-TR" sz="2400" b="1" dirty="0">
                <a:solidFill>
                  <a:schemeClr val="bg1"/>
                </a:solidFill>
              </a:rPr>
              <a:t>Hiçbir şeyden asla vazgeçme; çünkü vazgeçenler yalnızca kaybedenlerdir</a:t>
            </a:r>
            <a:r>
              <a:rPr lang="tr-TR" sz="2400" b="1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tr-TR" sz="2400" b="1" dirty="0" smtClean="0"/>
              <a:t> </a:t>
            </a:r>
          </a:p>
          <a:p>
            <a:pPr algn="ctr"/>
            <a:r>
              <a:rPr lang="tr-TR" sz="1600" b="1" dirty="0" smtClean="0"/>
              <a:t>                                                                Abraham </a:t>
            </a:r>
            <a:r>
              <a:rPr lang="tr-TR" sz="1600" b="1" dirty="0"/>
              <a:t>Lincoln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837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4890194"/>
            <a:ext cx="2895600" cy="27384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30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tis_egitimi_Motivast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229600" cy="51435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707904" y="2931790"/>
            <a:ext cx="5796136" cy="1440160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“Bazı şeyleri satın alamazsın; kazanman gerekir. Bazı şeyleri hemen kazanamazsın; uğruna savaşman ve yaşaman gerekir.”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868144" y="4731990"/>
            <a:ext cx="2895600" cy="273844"/>
          </a:xfrm>
        </p:spPr>
        <p:txBody>
          <a:bodyPr/>
          <a:lstStyle/>
          <a:p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VERİMLİ ÇALIŞMA-MOTİVASYON\marshmallow-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6610"/>
            <a:ext cx="6912768" cy="44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28672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SABIR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38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5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LOKUM TESTİ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915566"/>
            <a:ext cx="8712968" cy="3888432"/>
          </a:xfrm>
        </p:spPr>
        <p:txBody>
          <a:bodyPr>
            <a:noAutofit/>
          </a:bodyPr>
          <a:lstStyle/>
          <a:p>
            <a:r>
              <a:rPr lang="tr-TR" sz="1800" dirty="0"/>
              <a:t>Başarıyı etkileyen etmenler sadece günümüzde değil, yıllardır merak edilen bir konu. 1970’te Stanford Üniversitesi psikoloji Profesörü </a:t>
            </a:r>
            <a:r>
              <a:rPr lang="tr-TR" sz="1800" dirty="0" err="1"/>
              <a:t>Walter</a:t>
            </a:r>
            <a:r>
              <a:rPr lang="tr-TR" sz="1800" dirty="0"/>
              <a:t> </a:t>
            </a:r>
            <a:r>
              <a:rPr lang="tr-TR" sz="1800" dirty="0" err="1"/>
              <a:t>Mischel</a:t>
            </a:r>
            <a:r>
              <a:rPr lang="tr-TR" sz="1800" dirty="0"/>
              <a:t> ilginç bir deney yapıyor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Akabinde </a:t>
            </a:r>
            <a:r>
              <a:rPr lang="tr-TR" sz="1800" dirty="0"/>
              <a:t>ise araştırmacı çocuğu odada </a:t>
            </a:r>
            <a:r>
              <a:rPr lang="tr-TR" sz="1800" dirty="0" smtClean="0"/>
              <a:t>lokum gibi </a:t>
            </a:r>
            <a:r>
              <a:rPr lang="tr-TR" sz="1800" dirty="0"/>
              <a:t>bir ödülle birlikte yalnız bırakacağını; eğer yalnız kaldığı süre boyunca ödülü yemeyip beklerse döndüğünde kendisine bir değil iki </a:t>
            </a:r>
            <a:r>
              <a:rPr lang="tr-TR" sz="1800" dirty="0" smtClean="0"/>
              <a:t>lokum </a:t>
            </a:r>
            <a:r>
              <a:rPr lang="tr-TR" sz="1800" dirty="0"/>
              <a:t>vereceğini söyler. Çocuklara sunulan diğer seçenek ise çocuğun bu ‘acıya’ son vermek üzere zili çalması, araştırmacının geri dönmesi ve böylece çocuğun </a:t>
            </a:r>
            <a:r>
              <a:rPr lang="tr-TR" sz="1800" dirty="0" smtClean="0"/>
              <a:t>lokumu afiyetle </a:t>
            </a:r>
            <a:r>
              <a:rPr lang="tr-TR" sz="1800" dirty="0"/>
              <a:t>yemesidir. Fakat bunu tercih ederse çocuk yalnızca bir ödül alabilecektir.</a:t>
            </a:r>
          </a:p>
          <a:p>
            <a:r>
              <a:rPr lang="tr-TR" sz="1800" dirty="0"/>
              <a:t>Araştırma, çocuk daha küçükken uygulanarak sonrasında</a:t>
            </a:r>
            <a:r>
              <a:rPr lang="tr-TR" sz="1800" dirty="0" smtClean="0"/>
              <a:t>, zevki </a:t>
            </a:r>
            <a:r>
              <a:rPr lang="tr-TR" sz="1800" dirty="0"/>
              <a:t>erteleyenler ve ertelemeyenler arasındaki akademik başarı durumunu inceliyor. Sonuç çarpıcı. Testi geçerek alacağı zevki erteleyebilen çocuklar erteleyemeyenlere göre akademik açıdan daha başarılı ve sınavlarda daha yüksek skor alıyorlar. Madde-alkol bağımlılık riskleri daha az, ebeveynlerinin gözlemlerine göre sosyal becerileri çok daha iyi.</a:t>
            </a:r>
          </a:p>
          <a:p>
            <a:endParaRPr lang="tr-TR" sz="18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85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004048" y="718706"/>
            <a:ext cx="4139952" cy="442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İnsanı belirli bir amaç için harekete geçiren, istek, arzu, güçtür.</a:t>
            </a:r>
            <a:endParaRPr lang="tr-TR" sz="3200" dirty="0"/>
          </a:p>
        </p:txBody>
      </p:sp>
      <p:sp>
        <p:nvSpPr>
          <p:cNvPr id="8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8"/>
            <a:ext cx="4932040" cy="429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672" y="69532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9533"/>
            <a:ext cx="8229600" cy="52322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Başarıya Nasıl Ulaşırız?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Hayatımızdaki başarıları; sevdiğimiz şeyler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 err="1" smtClean="0">
                <a:solidFill>
                  <a:srgbClr val="FF0000"/>
                </a:solidFill>
              </a:rPr>
              <a:t>tv</a:t>
            </a:r>
            <a:r>
              <a:rPr lang="tr-TR" sz="2800" dirty="0" smtClean="0">
                <a:solidFill>
                  <a:srgbClr val="FF0000"/>
                </a:solidFill>
              </a:rPr>
              <a:t> izlemek, telefonla oynamak vb.) </a:t>
            </a:r>
            <a:r>
              <a:rPr lang="tr-TR" dirty="0" smtClean="0"/>
              <a:t>karşısındaki tutumuzla değil, sevmesek de yapmamız gereken şeyler </a:t>
            </a:r>
            <a:r>
              <a:rPr lang="tr-TR" sz="2800" dirty="0" smtClean="0">
                <a:solidFill>
                  <a:srgbClr val="FF0000"/>
                </a:solidFill>
              </a:rPr>
              <a:t>(matematik çalışmak, kitap okumak </a:t>
            </a:r>
            <a:r>
              <a:rPr lang="tr-TR" sz="2800" dirty="0" err="1" smtClean="0">
                <a:solidFill>
                  <a:srgbClr val="FF0000"/>
                </a:solidFill>
              </a:rPr>
              <a:t>v.b</a:t>
            </a:r>
            <a:r>
              <a:rPr lang="tr-TR" sz="2800" dirty="0" smtClean="0">
                <a:solidFill>
                  <a:srgbClr val="FF0000"/>
                </a:solidFill>
              </a:rPr>
              <a:t>.) </a:t>
            </a:r>
            <a:r>
              <a:rPr lang="tr-TR" dirty="0" smtClean="0"/>
              <a:t>karşısındaki tavrımızla belirleriz.</a:t>
            </a:r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6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913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44071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Zorlukla Karşılaştığımızda Ne yapıyoruz?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İsyan etmek</a:t>
            </a:r>
          </a:p>
          <a:p>
            <a:r>
              <a:rPr lang="tr-TR" dirty="0" smtClean="0"/>
              <a:t>İnkar etmek</a:t>
            </a:r>
          </a:p>
          <a:p>
            <a:r>
              <a:rPr lang="tr-TR" dirty="0" smtClean="0"/>
              <a:t>Söylenmek</a:t>
            </a:r>
          </a:p>
          <a:p>
            <a:r>
              <a:rPr lang="tr-TR" dirty="0" smtClean="0"/>
              <a:t>Başkasını suçlamak</a:t>
            </a:r>
          </a:p>
          <a:p>
            <a:r>
              <a:rPr lang="tr-TR" dirty="0" smtClean="0"/>
              <a:t>Depresyona girmek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Mücadele etmek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71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234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>
            <a:noAutofit/>
          </a:bodyPr>
          <a:lstStyle/>
          <a:p>
            <a:pPr marL="0" indent="0"/>
            <a:r>
              <a:rPr lang="tr-TR" sz="3200" b="1" i="1" dirty="0" smtClean="0">
                <a:solidFill>
                  <a:schemeClr val="bg1"/>
                </a:solidFill>
              </a:rPr>
              <a:t>MAZERETLERİNİZİ TERK EDİN; </a:t>
            </a:r>
            <a:br>
              <a:rPr lang="tr-TR" sz="3200" b="1" i="1" dirty="0" smtClean="0">
                <a:solidFill>
                  <a:schemeClr val="bg1"/>
                </a:solidFill>
              </a:rPr>
            </a:br>
            <a:r>
              <a:rPr lang="tr-TR" sz="3200" b="1" i="1" dirty="0" smtClean="0">
                <a:solidFill>
                  <a:schemeClr val="bg1"/>
                </a:solidFill>
              </a:rPr>
              <a:t>MAZERETİ OLANLAR, BAŞARILI OLAMAZLAR!</a:t>
            </a:r>
            <a:r>
              <a:rPr lang="tr-TR" sz="3200" dirty="0" smtClean="0">
                <a:solidFill>
                  <a:schemeClr val="bg1"/>
                </a:solidFill>
              </a:rPr>
              <a:t/>
            </a:r>
            <a:br>
              <a:rPr lang="tr-TR" sz="3200" dirty="0" smtClean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5646"/>
            <a:ext cx="6000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ÖNERİ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kış Çizelgesi: Sonlandırıcı 4"/>
          <p:cNvSpPr/>
          <p:nvPr/>
        </p:nvSpPr>
        <p:spPr>
          <a:xfrm>
            <a:off x="2132112" y="1027599"/>
            <a:ext cx="4360676" cy="681432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sz="2400" b="1" dirty="0" smtClean="0"/>
              <a:t>Yapmanız </a:t>
            </a:r>
            <a:r>
              <a:rPr lang="tr-TR" sz="2400" b="1" dirty="0"/>
              <a:t>gerekeni yapın.</a:t>
            </a:r>
          </a:p>
          <a:p>
            <a:pPr algn="ctr"/>
            <a:endParaRPr lang="tr-TR" b="1" dirty="0"/>
          </a:p>
        </p:txBody>
      </p:sp>
      <p:sp>
        <p:nvSpPr>
          <p:cNvPr id="9" name="Akış Çizelgesi: Sonlandırıcı 8"/>
          <p:cNvSpPr/>
          <p:nvPr/>
        </p:nvSpPr>
        <p:spPr>
          <a:xfrm>
            <a:off x="1076282" y="4106848"/>
            <a:ext cx="6472336" cy="681432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O </a:t>
            </a:r>
            <a:r>
              <a:rPr lang="tr-TR" sz="2400" b="1" dirty="0"/>
              <a:t>anda isteseniz de istemeseniz de yapın.</a:t>
            </a:r>
          </a:p>
          <a:p>
            <a:pPr algn="ctr"/>
            <a:endParaRPr lang="tr-TR" sz="2400" b="1" dirty="0"/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683296" y="2508697"/>
            <a:ext cx="5529572" cy="681432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sz="2000" b="1" dirty="0" smtClean="0"/>
              <a:t>Bunları </a:t>
            </a:r>
            <a:r>
              <a:rPr lang="tr-TR" sz="2000" b="1" dirty="0"/>
              <a:t>yapılması gereken zamanda yapın</a:t>
            </a:r>
            <a:r>
              <a:rPr lang="tr-TR" b="1" dirty="0"/>
              <a:t>.</a:t>
            </a:r>
          </a:p>
          <a:p>
            <a:pPr algn="r"/>
            <a:endParaRPr lang="tr-TR" b="1" dirty="0"/>
          </a:p>
          <a:p>
            <a:pPr algn="r"/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205766" y="177966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211960" y="3278319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92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eşgen 12"/>
          <p:cNvSpPr/>
          <p:nvPr/>
        </p:nvSpPr>
        <p:spPr>
          <a:xfrm>
            <a:off x="755576" y="1707654"/>
            <a:ext cx="8144287" cy="1694941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Sunumumuz Bitmiştir…</a:t>
            </a:r>
            <a:endParaRPr lang="tr-TR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5508104" y="451596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Rehberlikservisim.com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8895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" y="0"/>
            <a:ext cx="9144000" cy="51435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3161" y="267494"/>
            <a:ext cx="4883193" cy="3042642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000" b="1" dirty="0" smtClean="0">
                <a:solidFill>
                  <a:srgbClr val="FFFF00"/>
                </a:solidFill>
              </a:rPr>
              <a:t>BAŞARI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ise, </a:t>
            </a:r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her şeydir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tr-T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7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KAYNAKLARI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611560" y="1347614"/>
            <a:ext cx="3456384" cy="1800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İç </a:t>
            </a:r>
          </a:p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Motivasyon</a:t>
            </a:r>
            <a:endParaRPr lang="tr-T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Bulut 6"/>
          <p:cNvSpPr/>
          <p:nvPr/>
        </p:nvSpPr>
        <p:spPr>
          <a:xfrm>
            <a:off x="4716016" y="1203598"/>
            <a:ext cx="3456384" cy="1800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3251180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Amaç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3750196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Öğrenme İsteği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3608" y="4338645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Merak-İlgi-Sevgi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36096" y="313354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Ödül-Ceza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436096" y="372919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36096" y="440023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Aile-Öğretmen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5" y="1707654"/>
            <a:ext cx="4072740" cy="244827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3328" y="1707654"/>
            <a:ext cx="262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Harekete Geçme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543328" y="2283718"/>
            <a:ext cx="3629072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Devamlılık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48814" y="2931790"/>
            <a:ext cx="410445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Yoğunluk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4695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627784" y="2322687"/>
            <a:ext cx="30963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Ümitsizliğe Düşmek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691680" y="3932257"/>
            <a:ext cx="4752527" cy="1033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Hedefin Olmaması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185651" y="1005664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Kararsızlık</a:t>
            </a:r>
            <a:endParaRPr lang="tr-TR" sz="28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95736" y="3042766"/>
            <a:ext cx="3816424" cy="915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Dersi sevmemek</a:t>
            </a:r>
            <a:endParaRPr lang="tr-TR" sz="28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969626" y="1653736"/>
            <a:ext cx="23944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Bakış Açısı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603365" y="3549572"/>
            <a:ext cx="16492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Plansızlık</a:t>
            </a:r>
            <a:endParaRPr lang="tr-TR" sz="28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195736" y="915566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Öğrenilmiş Çaresizlik</a:t>
            </a:r>
            <a:endParaRPr lang="tr-TR" sz="28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555776" y="1834991"/>
            <a:ext cx="3672408" cy="952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Başarısızlık Korkusu</a:t>
            </a:r>
            <a:endParaRPr lang="tr-TR" sz="28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3167843" y="2846170"/>
            <a:ext cx="2520280" cy="703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Kıyaslama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3827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dene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67494"/>
            <a:ext cx="6095007" cy="48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0" y="36661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Öğrenilmiş Çaresizlik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534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9" y="1313533"/>
            <a:ext cx="1502567" cy="1458017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524270" y="2771550"/>
            <a:ext cx="1661523" cy="59998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Hedefin Olması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22" y="1563638"/>
            <a:ext cx="2208244" cy="1656183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635896" y="3219822"/>
            <a:ext cx="1662965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Planlı </a:t>
            </a:r>
          </a:p>
          <a:p>
            <a:pPr algn="ctr"/>
            <a:r>
              <a:rPr lang="tr-TR" b="1" dirty="0" smtClean="0"/>
              <a:t>Çalışmak</a:t>
            </a:r>
            <a:endParaRPr lang="tr-TR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948264" y="3867894"/>
            <a:ext cx="1710471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Kendine Güvenmek</a:t>
            </a:r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309888"/>
            <a:ext cx="2270543" cy="14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2956</TotalTime>
  <Words>450</Words>
  <Application>Microsoft Office PowerPoint</Application>
  <PresentationFormat>Ekran Gösterisi (16:9)</PresentationFormat>
  <Paragraphs>82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26" baseType="lpstr">
      <vt:lpstr>Ofis Teması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DENEMEKTEN VAZGEÇME</vt:lpstr>
      <vt:lpstr>PowerPoint Sunusu</vt:lpstr>
      <vt:lpstr>PowerPoint Sunusu</vt:lpstr>
      <vt:lpstr>PowerPoint Sunusu</vt:lpstr>
      <vt:lpstr>“Bazı şeyleri satın alamazsın; kazanman gerekir. Bazı şeyleri hemen kazanamazsın; uğruna savaşman ve yaşaman gerekir.”</vt:lpstr>
      <vt:lpstr>PowerPoint Sunusu</vt:lpstr>
      <vt:lpstr>LOKUM TESTİ</vt:lpstr>
      <vt:lpstr>Başarıya Nasıl Ulaşırız?</vt:lpstr>
      <vt:lpstr>Zorlukla Karşılaştığımızda Ne yapıyoruz?</vt:lpstr>
      <vt:lpstr>MAZERETLERİNİZİ TERK EDİN;  MAZERETİ OLANLAR, BAŞARILI OLAMAZLAR! 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öğretmen ps</cp:lastModifiedBy>
  <cp:revision>117</cp:revision>
  <dcterms:created xsi:type="dcterms:W3CDTF">2017-11-01T05:55:49Z</dcterms:created>
  <dcterms:modified xsi:type="dcterms:W3CDTF">2021-10-04T08:48:56Z</dcterms:modified>
</cp:coreProperties>
</file>